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6" r:id="rId2"/>
    <p:sldId id="257" r:id="rId3"/>
    <p:sldId id="259" r:id="rId4"/>
    <p:sldId id="269" r:id="rId5"/>
    <p:sldId id="258" r:id="rId6"/>
    <p:sldId id="270" r:id="rId7"/>
    <p:sldId id="271" r:id="rId8"/>
    <p:sldId id="272" r:id="rId9"/>
    <p:sldId id="273" r:id="rId10"/>
    <p:sldId id="264" r:id="rId11"/>
    <p:sldId id="265" r:id="rId12"/>
    <p:sldId id="266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5" autoAdjust="0"/>
    <p:restoredTop sz="74951" autoAdjust="0"/>
  </p:normalViewPr>
  <p:slideViewPr>
    <p:cSldViewPr snapToGrid="0">
      <p:cViewPr varScale="1">
        <p:scale>
          <a:sx n="51" d="100"/>
          <a:sy n="51" d="100"/>
        </p:scale>
        <p:origin x="9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D4C394-24E9-44CB-9C33-02F5B265D3A1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AB4484-AB1F-4645-8DD6-DE839D6E79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631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Michelle - introductions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551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349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5063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131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2305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Kris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254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Michelle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Situation: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Analyze data from post-secondary institutions which means programs eligible for Federal Funding.  This included schools such as vocational/technical training up through a public or private college institutions.  Non-degree (0-3 years), associates, masters, PhD.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Data: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Initial dataset was from US Department of Education Federal Student Aid (default data)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Data was organized by school, each with an OPEID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Peps300 dataset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# students in default, rate type, ethnic affiliation of school, school location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To strengthen data, located other data about schools on National Center for Education Statistics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Various datasets organized by school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Chose 3 datasets – each with many variables but interested in only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Attendance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Latitude and longitude</a:t>
            </a:r>
          </a:p>
          <a:p>
            <a:pPr marL="1543050" lvl="3" indent="-171450">
              <a:buFont typeface="Arial" panose="020B0604020202020204" pitchFamily="34" charset="0"/>
              <a:buChar char="•"/>
            </a:pPr>
            <a:r>
              <a:rPr lang="en-US" dirty="0"/>
              <a:t>Cost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Downloaded datasets (3 years x 3 datasets)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Combined into one Excel spreadsheet pulling in only columns of interest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r>
              <a:rPr lang="en-US" dirty="0"/>
              <a:t>Each subset and year was put on it’s own sheet in IPEDS full dataset</a:t>
            </a:r>
          </a:p>
          <a:p>
            <a:pPr marL="1085850" lvl="2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4175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Michelle</a:t>
            </a:r>
          </a:p>
          <a:p>
            <a:r>
              <a:rPr lang="en-US" dirty="0"/>
              <a:t>Program length: Everything from non-degree programs up through institutions offering PhD degrees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65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Michelle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Employer not willing to allow use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696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Matt </a:t>
            </a:r>
          </a:p>
          <a:p>
            <a:r>
              <a:rPr lang="en-US" dirty="0"/>
              <a:t>Discuss function to pull in data and join the </a:t>
            </a:r>
            <a:r>
              <a:rPr lang="en-US" dirty="0" err="1"/>
              <a:t>dataframes</a:t>
            </a:r>
            <a:endParaRPr lang="en-US" dirty="0"/>
          </a:p>
          <a:p>
            <a:r>
              <a:rPr lang="en-US" dirty="0"/>
              <a:t>Each of the 3 types of analyses code were created, and wrapped into separate functions</a:t>
            </a:r>
          </a:p>
          <a:p>
            <a:r>
              <a:rPr lang="en-US" dirty="0"/>
              <a:t>Challenges in setting this up</a:t>
            </a:r>
          </a:p>
          <a:p>
            <a:r>
              <a:rPr lang="en-US" dirty="0"/>
              <a:t>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955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418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70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49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Cody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AB4484-AB1F-4645-8DD6-DE839D6E79B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607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68268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5544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054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20800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9071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693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607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8025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24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72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883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7704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04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26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13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50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356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A241C-74EB-4EA5-BF9F-19FE0857909F}" type="datetimeFigureOut">
              <a:rPr lang="en-US" smtClean="0"/>
              <a:t>10/31/2017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9DC402-ACC5-4D4D-86C2-AFFDACE327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3885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AB53A9D-ED8F-48D1-AC5E-5BBE32DD5D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17433" y="604911"/>
            <a:ext cx="8791575" cy="2504049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Data Programming in R</a:t>
            </a:r>
            <a:br>
              <a:rPr lang="en-US" sz="4400" dirty="0"/>
            </a:br>
            <a:r>
              <a:rPr lang="en-US" sz="4400" dirty="0">
                <a:latin typeface="Arial" panose="020B0604020202020204" pitchFamily="34" charset="0"/>
                <a:cs typeface="Arial" panose="020B0604020202020204" pitchFamily="34" charset="0"/>
              </a:rPr>
              <a:t>Group Project &gt; R gang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/>
            </a:br>
            <a:endParaRPr lang="en-US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EACD1AB-038A-4D34-9955-88F74E9A2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9975" y="3010486"/>
            <a:ext cx="7348024" cy="3094892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Kristine Arens    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Cody Burger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Michelle Cutlip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Ben Huntington </a:t>
            </a:r>
          </a:p>
          <a:p>
            <a:r>
              <a:rPr lang="en-US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&gt; Matthew Pelham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05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Analysis 1 -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619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Analysis 2 – r script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9152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Analysis 2 -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2684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Analysis 3 – R script</a:t>
            </a:r>
            <a:br>
              <a:rPr lang="en-US" dirty="0"/>
            </a:br>
            <a:r>
              <a:rPr lang="en-US" dirty="0"/>
              <a:t>Default loan rate by 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8" y="2249486"/>
            <a:ext cx="10212524" cy="4151313"/>
          </a:xfrm>
        </p:spPr>
        <p:txBody>
          <a:bodyPr>
            <a:normAutofit/>
          </a:bodyPr>
          <a:lstStyle/>
          <a:p>
            <a:r>
              <a:rPr lang="en-US" dirty="0"/>
              <a:t>GOAL:  Plot (using longitude and latitude) default rates by location for US, a given state and year</a:t>
            </a:r>
          </a:p>
          <a:p>
            <a:r>
              <a:rPr lang="en-US" dirty="0"/>
              <a:t>CONSIDERATIONS: </a:t>
            </a:r>
          </a:p>
          <a:p>
            <a:pPr lvl="1"/>
            <a:r>
              <a:rPr lang="en-US" dirty="0" err="1"/>
              <a:t>CohortDefault</a:t>
            </a:r>
            <a:r>
              <a:rPr lang="en-US" dirty="0"/>
              <a:t> Rate - Range of default rates (0 – 39.3) skews results, removed results 0 – 5%</a:t>
            </a:r>
          </a:p>
          <a:p>
            <a:pPr lvl="1"/>
            <a:r>
              <a:rPr lang="en-US" dirty="0"/>
              <a:t>Year – Two years of data, reduce map to just one year of data</a:t>
            </a:r>
          </a:p>
          <a:p>
            <a:pPr lvl="1"/>
            <a:r>
              <a:rPr lang="en-US" dirty="0"/>
              <a:t>Longitude and Latitude – Retain only the contiguous 48 states data</a:t>
            </a:r>
          </a:p>
          <a:p>
            <a:pPr lvl="1"/>
            <a:r>
              <a:rPr lang="en-US" dirty="0"/>
              <a:t>State – Allow for ability to map just one state</a:t>
            </a:r>
          </a:p>
          <a:p>
            <a:pPr marL="914400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572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10228952" cy="1219200"/>
          </a:xfrm>
        </p:spPr>
        <p:txBody>
          <a:bodyPr/>
          <a:lstStyle/>
          <a:p>
            <a:r>
              <a:rPr lang="en-US" dirty="0"/>
              <a:t>Analysis 3 – graph</a:t>
            </a:r>
            <a:br>
              <a:rPr lang="en-US" dirty="0"/>
            </a:br>
            <a:r>
              <a:rPr lang="en-US" dirty="0"/>
              <a:t>DEFAULT RATE BY LOCATION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EDC8092A-BDD9-4BBB-81C0-6C71035362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213" b="18557"/>
          <a:stretch/>
        </p:blipFill>
        <p:spPr>
          <a:xfrm>
            <a:off x="783605" y="1778276"/>
            <a:ext cx="7881425" cy="321116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060F60-61BF-4BA5-AD4C-6BFFD63619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8" b="17663"/>
          <a:stretch/>
        </p:blipFill>
        <p:spPr>
          <a:xfrm>
            <a:off x="6534815" y="4094922"/>
            <a:ext cx="5231228" cy="244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511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5D178-FAC9-4CA6-BB79-43FFCAD03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85750"/>
            <a:ext cx="9905998" cy="1181100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F85878-3BE6-4A64-8344-0EBCDF7F6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1640"/>
            <a:ext cx="11125200" cy="4518660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Situation &gt; Which factors contribute to a post-secondary school’s student loan default rates?</a:t>
            </a:r>
          </a:p>
          <a:p>
            <a:pPr lvl="4">
              <a:lnSpc>
                <a:spcPct val="110000"/>
              </a:lnSpc>
              <a:buSzPct val="80000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What geographic areas have the highest and lowest default rates</a:t>
            </a:r>
          </a:p>
          <a:p>
            <a:pPr lvl="4">
              <a:lnSpc>
                <a:spcPct val="110000"/>
              </a:lnSpc>
              <a:buSzPct val="80000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Correlations between school type and default rate</a:t>
            </a:r>
          </a:p>
          <a:p>
            <a:pPr lvl="4">
              <a:lnSpc>
                <a:spcPct val="110000"/>
              </a:lnSpc>
              <a:buSzPct val="80000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Influence of cost of attendance on default rate 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of the Data    &gt; U.S. Department of Education's Plan and Policy 		                     Development Guidance for Public Access</a:t>
            </a:r>
          </a:p>
        </p:txBody>
      </p:sp>
    </p:spTree>
    <p:extLst>
      <p:ext uri="{BB962C8B-B14F-4D97-AF65-F5344CB8AC3E}">
        <p14:creationId xmlns:p14="http://schemas.microsoft.com/office/powerpoint/2010/main" val="2133738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EEFA4-94C3-4462-8066-3F40D17C5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069" y="243840"/>
            <a:ext cx="9099341" cy="975360"/>
          </a:xfrm>
        </p:spPr>
        <p:txBody>
          <a:bodyPr/>
          <a:lstStyle/>
          <a:p>
            <a:r>
              <a:rPr lang="en-US" dirty="0"/>
              <a:t> 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49707-E58A-4535-8084-E52DA88836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47899" y="1219200"/>
            <a:ext cx="8799511" cy="5400261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The Data    &gt; Department of Education’s Federal Student Aid 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default rate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type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Program length 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ethnic affiliation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Number of students in default</a:t>
            </a:r>
          </a:p>
          <a:p>
            <a:pPr lvl="4">
              <a:buSzPct val="93000"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Number of students in repayment</a:t>
            </a:r>
          </a:p>
          <a:p>
            <a:pPr marL="0" indent="0">
              <a:buNone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	     </a:t>
            </a:r>
          </a:p>
          <a:p>
            <a:pPr marL="0" indent="0">
              <a:buNone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 	      &gt; National Center for Education Statistics</a:t>
            </a:r>
          </a:p>
          <a:p>
            <a:pPr lvl="4"/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longitude and latitude coordinates</a:t>
            </a:r>
          </a:p>
          <a:p>
            <a:pPr lvl="4"/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attendance numbers</a:t>
            </a:r>
          </a:p>
          <a:p>
            <a:pPr lvl="4"/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School tuition and fees</a:t>
            </a:r>
          </a:p>
          <a:p>
            <a:pPr marL="0" indent="0">
              <a:buNone/>
            </a:pPr>
            <a:endParaRPr lang="en-US" sz="21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100" dirty="0">
                <a:latin typeface="Arial" panose="020B0604020202020204" pitchFamily="34" charset="0"/>
                <a:cs typeface="Arial" panose="020B0604020202020204" pitchFamily="34" charset="0"/>
              </a:rPr>
              <a:t>Aligning the Data  &gt;  OPEID vs. UNITID</a:t>
            </a:r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5156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Project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962150"/>
            <a:ext cx="9905999" cy="3829051"/>
          </a:xfrm>
        </p:spPr>
        <p:txBody>
          <a:bodyPr/>
          <a:lstStyle/>
          <a:p>
            <a:r>
              <a:rPr lang="en-US" dirty="0"/>
              <a:t>Locating school data</a:t>
            </a:r>
          </a:p>
          <a:p>
            <a:r>
              <a:rPr lang="en-US" dirty="0"/>
              <a:t>Finding table to sync OPEID and UNITID</a:t>
            </a:r>
          </a:p>
          <a:p>
            <a:r>
              <a:rPr lang="en-US" dirty="0"/>
              <a:t>Discovery downstream that default data was only a subset</a:t>
            </a:r>
          </a:p>
          <a:p>
            <a:r>
              <a:rPr lang="en-US"/>
              <a:t>Streamlining correspondence and splitting the work breakdown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1983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/>
          <a:lstStyle/>
          <a:p>
            <a:r>
              <a:rPr lang="en-US" dirty="0"/>
              <a:t>Importing and combining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CD1C30-8048-465A-AAB8-9BD777D622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 Function</a:t>
            </a:r>
          </a:p>
          <a:p>
            <a:r>
              <a:rPr lang="en-US" dirty="0"/>
              <a:t> Joining the </a:t>
            </a:r>
            <a:r>
              <a:rPr lang="en-US" dirty="0" err="1"/>
              <a:t>dataframes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502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D684FE-EED8-4C27-91BA-85E61A2C1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299D3-140A-40A1-8E8F-A04EBA9D7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91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400050"/>
            <a:ext cx="9905998" cy="12192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Default Rate on Cost of tuition measured by:</a:t>
            </a:r>
            <a:br>
              <a:rPr lang="en-US" dirty="0"/>
            </a:br>
            <a:r>
              <a:rPr lang="en-US" dirty="0"/>
              <a:t> program length</a:t>
            </a:r>
            <a:br>
              <a:rPr lang="en-US" dirty="0"/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342807" y="332781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883" y="2032001"/>
            <a:ext cx="5964529" cy="397635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741" y="2032001"/>
            <a:ext cx="5964528" cy="397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224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199" y="704850"/>
            <a:ext cx="11345333" cy="1219200"/>
          </a:xfrm>
        </p:spPr>
        <p:txBody>
          <a:bodyPr/>
          <a:lstStyle/>
          <a:p>
            <a:pPr algn="ctr"/>
            <a:r>
              <a:rPr lang="en-US" dirty="0"/>
              <a:t>Density plot outlining number of students in default on cost of tuition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8394" y="2046287"/>
            <a:ext cx="6671071" cy="4447381"/>
          </a:xfrm>
        </p:spPr>
      </p:pic>
    </p:spTree>
    <p:extLst>
      <p:ext uri="{BB962C8B-B14F-4D97-AF65-F5344CB8AC3E}">
        <p14:creationId xmlns:p14="http://schemas.microsoft.com/office/powerpoint/2010/main" val="1377277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03A22-2FAB-4E23-879E-9D04C14E1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8025" y="474134"/>
            <a:ext cx="5188478" cy="1219200"/>
          </a:xfrm>
        </p:spPr>
        <p:txBody>
          <a:bodyPr/>
          <a:lstStyle/>
          <a:p>
            <a:pPr algn="r"/>
            <a:r>
              <a:rPr lang="en-US" dirty="0"/>
              <a:t>Default Rates(summary tables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4" y="227275"/>
            <a:ext cx="6438692" cy="293211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267" y="3423185"/>
            <a:ext cx="6664141" cy="314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191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132</TotalTime>
  <Words>518</Words>
  <Application>Microsoft Office PowerPoint</Application>
  <PresentationFormat>Widescreen</PresentationFormat>
  <Paragraphs>102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Trebuchet MS</vt:lpstr>
      <vt:lpstr>Tw Cen MT</vt:lpstr>
      <vt:lpstr>Circuit</vt:lpstr>
      <vt:lpstr>Data Programming in R Group Project &gt; R gang  </vt:lpstr>
      <vt:lpstr>Project overview</vt:lpstr>
      <vt:lpstr>  The Data</vt:lpstr>
      <vt:lpstr>Project challenges</vt:lpstr>
      <vt:lpstr>Importing and combining the data</vt:lpstr>
      <vt:lpstr>Cleaning the data</vt:lpstr>
      <vt:lpstr>Default Rate on Cost of tuition measured by:  program length </vt:lpstr>
      <vt:lpstr>Density plot outlining number of students in default on cost of tuition</vt:lpstr>
      <vt:lpstr>Default Rates(summary tables</vt:lpstr>
      <vt:lpstr>Analysis 1 - graph</vt:lpstr>
      <vt:lpstr>Analysis 2 – r script</vt:lpstr>
      <vt:lpstr>Analysis 2 - graph</vt:lpstr>
      <vt:lpstr>Analysis 3 – R script Default loan rate by location</vt:lpstr>
      <vt:lpstr>Analysis 3 – graph DEFAULT RATE BY LOCATION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Programming in R Group Project &gt; R gang</dc:title>
  <dc:creator>tommiss@mchsi.com</dc:creator>
  <cp:lastModifiedBy>tommiss@mchsi.com</cp:lastModifiedBy>
  <cp:revision>17</cp:revision>
  <dcterms:created xsi:type="dcterms:W3CDTF">2017-10-22T22:48:36Z</dcterms:created>
  <dcterms:modified xsi:type="dcterms:W3CDTF">2017-11-01T01:33:40Z</dcterms:modified>
</cp:coreProperties>
</file>

<file path=docProps/thumbnail.jpeg>
</file>